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59" r:id="rId5"/>
    <p:sldId id="265" r:id="rId6"/>
    <p:sldId id="266" r:id="rId7"/>
    <p:sldId id="267" r:id="rId8"/>
    <p:sldId id="268" r:id="rId9"/>
    <p:sldId id="269" r:id="rId10"/>
    <p:sldId id="270" r:id="rId11"/>
    <p:sldId id="260" r:id="rId12"/>
    <p:sldId id="261" r:id="rId13"/>
    <p:sldId id="262" r:id="rId14"/>
    <p:sldId id="263"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19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4FFDF2-A294-48BC-9258-E231311D2A8C}" type="datetimeFigureOut">
              <a:rPr lang="en-US" smtClean="0"/>
              <a:t>10/22/2023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9C8F29-6B1E-4F94-B025-1CE8BAAB5E97}" type="slidenum">
              <a:rPr lang="en-US" smtClean="0"/>
              <a:t>‹#›</a:t>
            </a:fld>
            <a:endParaRPr lang="en-US"/>
          </a:p>
        </p:txBody>
      </p:sp>
    </p:spTree>
    <p:extLst>
      <p:ext uri="{BB962C8B-B14F-4D97-AF65-F5344CB8AC3E}">
        <p14:creationId xmlns:p14="http://schemas.microsoft.com/office/powerpoint/2010/main" val="318707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Title</a:t>
            </a:r>
          </a:p>
        </p:txBody>
      </p:sp>
      <p:sp>
        <p:nvSpPr>
          <p:cNvPr id="4" name="Slide Number Placeholder 3"/>
          <p:cNvSpPr>
            <a:spLocks noGrp="1"/>
          </p:cNvSpPr>
          <p:nvPr>
            <p:ph type="sldNum" sz="quarter" idx="5"/>
          </p:nvPr>
        </p:nvSpPr>
        <p:spPr/>
        <p:txBody>
          <a:bodyPr/>
          <a:lstStyle/>
          <a:p>
            <a:fld id="{939C8F29-6B1E-4F94-B025-1CE8BAAB5E97}" type="slidenum">
              <a:rPr lang="en-US" smtClean="0"/>
              <a:t>1</a:t>
            </a:fld>
            <a:endParaRPr lang="en-US"/>
          </a:p>
        </p:txBody>
      </p:sp>
    </p:spTree>
    <p:extLst>
      <p:ext uri="{BB962C8B-B14F-4D97-AF65-F5344CB8AC3E}">
        <p14:creationId xmlns:p14="http://schemas.microsoft.com/office/powerpoint/2010/main" val="3017713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 Names</a:t>
            </a:r>
          </a:p>
        </p:txBody>
      </p:sp>
      <p:sp>
        <p:nvSpPr>
          <p:cNvPr id="4" name="Slide Number Placeholder 3"/>
          <p:cNvSpPr>
            <a:spLocks noGrp="1"/>
          </p:cNvSpPr>
          <p:nvPr>
            <p:ph type="sldNum" sz="quarter" idx="5"/>
          </p:nvPr>
        </p:nvSpPr>
        <p:spPr/>
        <p:txBody>
          <a:bodyPr/>
          <a:lstStyle/>
          <a:p>
            <a:fld id="{939C8F29-6B1E-4F94-B025-1CE8BAAB5E97}" type="slidenum">
              <a:rPr lang="en-US" smtClean="0"/>
              <a:t>2</a:t>
            </a:fld>
            <a:endParaRPr lang="en-US"/>
          </a:p>
        </p:txBody>
      </p:sp>
    </p:spTree>
    <p:extLst>
      <p:ext uri="{BB962C8B-B14F-4D97-AF65-F5344CB8AC3E}">
        <p14:creationId xmlns:p14="http://schemas.microsoft.com/office/powerpoint/2010/main" val="2285578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Project Abstract</a:t>
            </a:r>
          </a:p>
        </p:txBody>
      </p:sp>
      <p:sp>
        <p:nvSpPr>
          <p:cNvPr id="4" name="Slide Number Placeholder 3"/>
          <p:cNvSpPr>
            <a:spLocks noGrp="1"/>
          </p:cNvSpPr>
          <p:nvPr>
            <p:ph type="sldNum" sz="quarter" idx="5"/>
          </p:nvPr>
        </p:nvSpPr>
        <p:spPr/>
        <p:txBody>
          <a:bodyPr/>
          <a:lstStyle/>
          <a:p>
            <a:fld id="{939C8F29-6B1E-4F94-B025-1CE8BAAB5E97}" type="slidenum">
              <a:rPr lang="en-US" smtClean="0"/>
              <a:t>3</a:t>
            </a:fld>
            <a:endParaRPr lang="en-US"/>
          </a:p>
        </p:txBody>
      </p:sp>
    </p:spTree>
    <p:extLst>
      <p:ext uri="{BB962C8B-B14F-4D97-AF65-F5344CB8AC3E}">
        <p14:creationId xmlns:p14="http://schemas.microsoft.com/office/powerpoint/2010/main" val="3958234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 User Stories and Design Diagrams</a:t>
            </a:r>
          </a:p>
        </p:txBody>
      </p:sp>
      <p:sp>
        <p:nvSpPr>
          <p:cNvPr id="4" name="Slide Number Placeholder 3"/>
          <p:cNvSpPr>
            <a:spLocks noGrp="1"/>
          </p:cNvSpPr>
          <p:nvPr>
            <p:ph type="sldNum" sz="quarter" idx="5"/>
          </p:nvPr>
        </p:nvSpPr>
        <p:spPr/>
        <p:txBody>
          <a:bodyPr/>
          <a:lstStyle/>
          <a:p>
            <a:fld id="{939C8F29-6B1E-4F94-B025-1CE8BAAB5E97}" type="slidenum">
              <a:rPr lang="en-US" smtClean="0"/>
              <a:t>4</a:t>
            </a:fld>
            <a:endParaRPr lang="en-US"/>
          </a:p>
        </p:txBody>
      </p:sp>
    </p:spTree>
    <p:extLst>
      <p:ext uri="{BB962C8B-B14F-4D97-AF65-F5344CB8AC3E}">
        <p14:creationId xmlns:p14="http://schemas.microsoft.com/office/powerpoint/2010/main" val="13477183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 Major Project Constraints</a:t>
            </a:r>
          </a:p>
        </p:txBody>
      </p:sp>
      <p:sp>
        <p:nvSpPr>
          <p:cNvPr id="4" name="Slide Number Placeholder 3"/>
          <p:cNvSpPr>
            <a:spLocks noGrp="1"/>
          </p:cNvSpPr>
          <p:nvPr>
            <p:ph type="sldNum" sz="quarter" idx="5"/>
          </p:nvPr>
        </p:nvSpPr>
        <p:spPr/>
        <p:txBody>
          <a:bodyPr/>
          <a:lstStyle/>
          <a:p>
            <a:fld id="{939C8F29-6B1E-4F94-B025-1CE8BAAB5E97}" type="slidenum">
              <a:rPr lang="en-US" smtClean="0"/>
              <a:t>11</a:t>
            </a:fld>
            <a:endParaRPr lang="en-US"/>
          </a:p>
        </p:txBody>
      </p:sp>
    </p:spTree>
    <p:extLst>
      <p:ext uri="{BB962C8B-B14F-4D97-AF65-F5344CB8AC3E}">
        <p14:creationId xmlns:p14="http://schemas.microsoft.com/office/powerpoint/2010/main" val="1890294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Review of Project Progress</a:t>
            </a:r>
          </a:p>
        </p:txBody>
      </p:sp>
      <p:sp>
        <p:nvSpPr>
          <p:cNvPr id="4" name="Slide Number Placeholder 3"/>
          <p:cNvSpPr>
            <a:spLocks noGrp="1"/>
          </p:cNvSpPr>
          <p:nvPr>
            <p:ph type="sldNum" sz="quarter" idx="5"/>
          </p:nvPr>
        </p:nvSpPr>
        <p:spPr/>
        <p:txBody>
          <a:bodyPr/>
          <a:lstStyle/>
          <a:p>
            <a:fld id="{939C8F29-6B1E-4F94-B025-1CE8BAAB5E97}" type="slidenum">
              <a:rPr lang="en-US" smtClean="0"/>
              <a:t>12</a:t>
            </a:fld>
            <a:endParaRPr lang="en-US"/>
          </a:p>
        </p:txBody>
      </p:sp>
    </p:spTree>
    <p:extLst>
      <p:ext uri="{BB962C8B-B14F-4D97-AF65-F5344CB8AC3E}">
        <p14:creationId xmlns:p14="http://schemas.microsoft.com/office/powerpoint/2010/main" val="1633411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7) Expected Accomplishments for Fall Term</a:t>
            </a:r>
          </a:p>
        </p:txBody>
      </p:sp>
      <p:sp>
        <p:nvSpPr>
          <p:cNvPr id="4" name="Slide Number Placeholder 3"/>
          <p:cNvSpPr>
            <a:spLocks noGrp="1"/>
          </p:cNvSpPr>
          <p:nvPr>
            <p:ph type="sldNum" sz="quarter" idx="5"/>
          </p:nvPr>
        </p:nvSpPr>
        <p:spPr/>
        <p:txBody>
          <a:bodyPr/>
          <a:lstStyle/>
          <a:p>
            <a:fld id="{939C8F29-6B1E-4F94-B025-1CE8BAAB5E97}" type="slidenum">
              <a:rPr lang="en-US" smtClean="0"/>
              <a:t>13</a:t>
            </a:fld>
            <a:endParaRPr lang="en-US"/>
          </a:p>
        </p:txBody>
      </p:sp>
    </p:spTree>
    <p:extLst>
      <p:ext uri="{BB962C8B-B14F-4D97-AF65-F5344CB8AC3E}">
        <p14:creationId xmlns:p14="http://schemas.microsoft.com/office/powerpoint/2010/main" val="4069887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Division of Work (timeline)</a:t>
            </a:r>
          </a:p>
        </p:txBody>
      </p:sp>
      <p:sp>
        <p:nvSpPr>
          <p:cNvPr id="4" name="Slide Number Placeholder 3"/>
          <p:cNvSpPr>
            <a:spLocks noGrp="1"/>
          </p:cNvSpPr>
          <p:nvPr>
            <p:ph type="sldNum" sz="quarter" idx="5"/>
          </p:nvPr>
        </p:nvSpPr>
        <p:spPr/>
        <p:txBody>
          <a:bodyPr/>
          <a:lstStyle/>
          <a:p>
            <a:fld id="{939C8F29-6B1E-4F94-B025-1CE8BAAB5E97}" type="slidenum">
              <a:rPr lang="en-US" smtClean="0"/>
              <a:t>14</a:t>
            </a:fld>
            <a:endParaRPr lang="en-US"/>
          </a:p>
        </p:txBody>
      </p:sp>
    </p:spTree>
    <p:extLst>
      <p:ext uri="{BB962C8B-B14F-4D97-AF65-F5344CB8AC3E}">
        <p14:creationId xmlns:p14="http://schemas.microsoft.com/office/powerpoint/2010/main" val="3229709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 Expected Demo at Expo</a:t>
            </a:r>
          </a:p>
        </p:txBody>
      </p:sp>
      <p:sp>
        <p:nvSpPr>
          <p:cNvPr id="4" name="Slide Number Placeholder 3"/>
          <p:cNvSpPr>
            <a:spLocks noGrp="1"/>
          </p:cNvSpPr>
          <p:nvPr>
            <p:ph type="sldNum" sz="quarter" idx="5"/>
          </p:nvPr>
        </p:nvSpPr>
        <p:spPr/>
        <p:txBody>
          <a:bodyPr/>
          <a:lstStyle/>
          <a:p>
            <a:fld id="{939C8F29-6B1E-4F94-B025-1CE8BAAB5E97}" type="slidenum">
              <a:rPr lang="en-US" smtClean="0"/>
              <a:t>15</a:t>
            </a:fld>
            <a:endParaRPr lang="en-US"/>
          </a:p>
        </p:txBody>
      </p:sp>
    </p:spTree>
    <p:extLst>
      <p:ext uri="{BB962C8B-B14F-4D97-AF65-F5344CB8AC3E}">
        <p14:creationId xmlns:p14="http://schemas.microsoft.com/office/powerpoint/2010/main" val="2308075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B9B5F-9988-3250-D98A-BDD3D244DEC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AA569A7-16F9-91F8-8020-ED4D27ADEF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CF9B8BA-9B66-960F-8676-917CD1E41CED}"/>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5" name="Footer Placeholder 4">
            <a:extLst>
              <a:ext uri="{FF2B5EF4-FFF2-40B4-BE49-F238E27FC236}">
                <a16:creationId xmlns:a16="http://schemas.microsoft.com/office/drawing/2014/main" id="{E905B70F-5BAC-F2AF-0E6D-CC28339708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B74500-BDAA-333E-EDD1-A37ACA173F91}"/>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2939875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43C7C-3B4D-087E-15B1-1C8694828B9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11EDF3C-9D92-DA17-E71A-F14447F53D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37697E-893B-430D-7B7C-EA3DE151C459}"/>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5" name="Footer Placeholder 4">
            <a:extLst>
              <a:ext uri="{FF2B5EF4-FFF2-40B4-BE49-F238E27FC236}">
                <a16:creationId xmlns:a16="http://schemas.microsoft.com/office/drawing/2014/main" id="{056DF2C2-959A-8624-DBBE-81484C0A8E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FE2E0A-FD91-E075-5815-004AD612FB3B}"/>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178532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8D1B57-F6BC-5A33-CA58-1A2D66A0E81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20A2870-1B56-53A2-410A-CAB0A53D53A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01E1ED-1105-5D09-804E-7355FCEACD52}"/>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5" name="Footer Placeholder 4">
            <a:extLst>
              <a:ext uri="{FF2B5EF4-FFF2-40B4-BE49-F238E27FC236}">
                <a16:creationId xmlns:a16="http://schemas.microsoft.com/office/drawing/2014/main" id="{29FE5FD0-534D-8F28-0089-BC387A699C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DBA8FE-AE16-CF80-F015-43D104DC982C}"/>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3850661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1C977-2B0C-585F-2DE1-A6778418D6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F9F85D-4A70-CE91-5006-6B537D35DFF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50176E-34C6-BE00-7C15-4A53F83DDB3A}"/>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5" name="Footer Placeholder 4">
            <a:extLst>
              <a:ext uri="{FF2B5EF4-FFF2-40B4-BE49-F238E27FC236}">
                <a16:creationId xmlns:a16="http://schemas.microsoft.com/office/drawing/2014/main" id="{FCE1A989-7159-F64B-3E4F-CDAA1A964A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FF25E7-60A3-5A38-B494-90082FD6A61C}"/>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681461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22284-00E0-4503-8740-10C282BC1B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4A2719-4ED0-9B62-BD60-0CACEAE7F0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CAC296-5F15-0E3C-0696-C82CC8267C1A}"/>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5" name="Footer Placeholder 4">
            <a:extLst>
              <a:ext uri="{FF2B5EF4-FFF2-40B4-BE49-F238E27FC236}">
                <a16:creationId xmlns:a16="http://schemas.microsoft.com/office/drawing/2014/main" id="{83491236-7302-2DB4-4771-FF001A726A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7B6EE7-C05D-24F2-6CD9-F81725C55A2E}"/>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2365886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09406-2070-EDD1-0C53-1F079682A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EDB4A2-4244-862E-E7A8-80CA853A54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FF9F24-0DB7-AB71-048F-3562EE5AB1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1F41F3-E576-E235-5B2F-804363387C7F}"/>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6" name="Footer Placeholder 5">
            <a:extLst>
              <a:ext uri="{FF2B5EF4-FFF2-40B4-BE49-F238E27FC236}">
                <a16:creationId xmlns:a16="http://schemas.microsoft.com/office/drawing/2014/main" id="{7310D93E-BFCE-45F6-CF10-AA09CA06EA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B72802-4772-1317-7E93-853FFE6551A5}"/>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2636282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CD6EB-E84B-E960-E479-F2CA8F5CF5A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A8B855-77C3-3051-10EA-9226D2D778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7FABB5-0962-AC2E-9BFE-57496AC4DE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7DA936-4385-9B20-C0AB-D7DA331580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26EE74-7BD4-F9FC-0666-87C41834F4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23AB102-C8C4-7902-FAA5-335E1BE68D07}"/>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8" name="Footer Placeholder 7">
            <a:extLst>
              <a:ext uri="{FF2B5EF4-FFF2-40B4-BE49-F238E27FC236}">
                <a16:creationId xmlns:a16="http://schemas.microsoft.com/office/drawing/2014/main" id="{A969125F-C0CB-46F3-188A-0930D093AFB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F07181-CB7F-0BCD-F448-658D631A75CF}"/>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712034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D3FD2-9F65-7159-A196-414EBFD95F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FA7914-EB5D-A0CA-3AF3-FDF53FDE9148}"/>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4" name="Footer Placeholder 3">
            <a:extLst>
              <a:ext uri="{FF2B5EF4-FFF2-40B4-BE49-F238E27FC236}">
                <a16:creationId xmlns:a16="http://schemas.microsoft.com/office/drawing/2014/main" id="{E3D48144-480D-8C31-1F82-231950F9B5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3B12C71-45DD-0F24-8D8A-F8C9990D1BFF}"/>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155434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28622E-C6C9-28F6-97AE-4F12A26E374E}"/>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3" name="Footer Placeholder 2">
            <a:extLst>
              <a:ext uri="{FF2B5EF4-FFF2-40B4-BE49-F238E27FC236}">
                <a16:creationId xmlns:a16="http://schemas.microsoft.com/office/drawing/2014/main" id="{87F0FA0B-B14A-1320-9EB1-5CEE837CD5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4462490-7C09-FCA8-4777-45302327D641}"/>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4182873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A931E-ECC4-E21F-C0AE-1619232BE1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C54A7BE-E18C-CE21-D410-B1E209A935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6D9186-B10B-D548-C3D2-53FA4765BD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94ED5E-4BCF-1D3E-E2D1-E405EE7B7959}"/>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6" name="Footer Placeholder 5">
            <a:extLst>
              <a:ext uri="{FF2B5EF4-FFF2-40B4-BE49-F238E27FC236}">
                <a16:creationId xmlns:a16="http://schemas.microsoft.com/office/drawing/2014/main" id="{AF652C63-A3F2-F63F-8B05-FEA87B0B0A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140B12-8CD7-49B9-E8A6-8AD147590ED1}"/>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833081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DCE16-E0DA-AF1A-047A-71ECE5D78E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DBD811-F268-F08E-53E2-4BBEBC1C70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F87E77B-EC42-ECC5-21D1-C89AB764C5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239735-B488-C3E3-9170-51FF13B3BB0C}"/>
              </a:ext>
            </a:extLst>
          </p:cNvPr>
          <p:cNvSpPr>
            <a:spLocks noGrp="1"/>
          </p:cNvSpPr>
          <p:nvPr>
            <p:ph type="dt" sz="half" idx="10"/>
          </p:nvPr>
        </p:nvSpPr>
        <p:spPr/>
        <p:txBody>
          <a:bodyPr/>
          <a:lstStyle/>
          <a:p>
            <a:fld id="{AC86F0DA-8C12-427C-9F60-63CE10DEE133}" type="datetimeFigureOut">
              <a:rPr lang="en-US" smtClean="0"/>
              <a:t>10/22/2023</a:t>
            </a:fld>
            <a:endParaRPr lang="en-US"/>
          </a:p>
        </p:txBody>
      </p:sp>
      <p:sp>
        <p:nvSpPr>
          <p:cNvPr id="6" name="Footer Placeholder 5">
            <a:extLst>
              <a:ext uri="{FF2B5EF4-FFF2-40B4-BE49-F238E27FC236}">
                <a16:creationId xmlns:a16="http://schemas.microsoft.com/office/drawing/2014/main" id="{FF878AF2-EEAC-2E78-B955-1040FB20DC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DF027E-188A-6644-2BD5-7F2127F4FDFD}"/>
              </a:ext>
            </a:extLst>
          </p:cNvPr>
          <p:cNvSpPr>
            <a:spLocks noGrp="1"/>
          </p:cNvSpPr>
          <p:nvPr>
            <p:ph type="sldNum" sz="quarter" idx="12"/>
          </p:nvPr>
        </p:nvSpPr>
        <p:spPr/>
        <p:txBody>
          <a:bodyPr/>
          <a:lstStyle/>
          <a:p>
            <a:fld id="{A37CF443-6E8B-4018-81F2-5BF30127C7DF}" type="slidenum">
              <a:rPr lang="en-US" smtClean="0"/>
              <a:t>‹#›</a:t>
            </a:fld>
            <a:endParaRPr lang="en-US"/>
          </a:p>
        </p:txBody>
      </p:sp>
    </p:spTree>
    <p:extLst>
      <p:ext uri="{BB962C8B-B14F-4D97-AF65-F5344CB8AC3E}">
        <p14:creationId xmlns:p14="http://schemas.microsoft.com/office/powerpoint/2010/main" val="1034861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DCA68A-D1E0-F593-F103-8BB3CBD0B6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6FB48F0-9AA6-0EC3-A22E-C425C0B427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425A3E-0F55-26EB-0353-551EC9D84E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86F0DA-8C12-427C-9F60-63CE10DEE133}" type="datetimeFigureOut">
              <a:rPr lang="en-US" smtClean="0"/>
              <a:t>10/22/2023</a:t>
            </a:fld>
            <a:endParaRPr lang="en-US"/>
          </a:p>
        </p:txBody>
      </p:sp>
      <p:sp>
        <p:nvSpPr>
          <p:cNvPr id="5" name="Footer Placeholder 4">
            <a:extLst>
              <a:ext uri="{FF2B5EF4-FFF2-40B4-BE49-F238E27FC236}">
                <a16:creationId xmlns:a16="http://schemas.microsoft.com/office/drawing/2014/main" id="{62F5ED3F-C29F-0E10-A0D5-7309104F86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2782AFE-AE19-C86A-F45A-BA6EBC8134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7CF443-6E8B-4018-81F2-5BF30127C7DF}" type="slidenum">
              <a:rPr lang="en-US" smtClean="0"/>
              <a:t>‹#›</a:t>
            </a:fld>
            <a:endParaRPr lang="en-US"/>
          </a:p>
        </p:txBody>
      </p:sp>
    </p:spTree>
    <p:extLst>
      <p:ext uri="{BB962C8B-B14F-4D97-AF65-F5344CB8AC3E}">
        <p14:creationId xmlns:p14="http://schemas.microsoft.com/office/powerpoint/2010/main" val="3040891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328A7-47EC-117E-BEB7-E0BEDD14319E}"/>
              </a:ext>
            </a:extLst>
          </p:cNvPr>
          <p:cNvSpPr>
            <a:spLocks noGrp="1"/>
          </p:cNvSpPr>
          <p:nvPr>
            <p:ph type="title"/>
          </p:nvPr>
        </p:nvSpPr>
        <p:spPr/>
        <p:txBody>
          <a:bodyPr/>
          <a:lstStyle/>
          <a:p>
            <a:r>
              <a:rPr lang="en-US" dirty="0"/>
              <a:t>Project: A Japanese Study-Dictionary</a:t>
            </a:r>
          </a:p>
        </p:txBody>
      </p:sp>
      <p:sp>
        <p:nvSpPr>
          <p:cNvPr id="3" name="Content Placeholder 2">
            <a:extLst>
              <a:ext uri="{FF2B5EF4-FFF2-40B4-BE49-F238E27FC236}">
                <a16:creationId xmlns:a16="http://schemas.microsoft.com/office/drawing/2014/main" id="{4A64ED2B-BA70-30E7-5AFA-14F022826695}"/>
              </a:ext>
            </a:extLst>
          </p:cNvPr>
          <p:cNvSpPr>
            <a:spLocks noGrp="1"/>
          </p:cNvSpPr>
          <p:nvPr>
            <p:ph idx="1"/>
          </p:nvPr>
        </p:nvSpPr>
        <p:spPr/>
        <p:txBody>
          <a:bodyPr/>
          <a:lstStyle/>
          <a:p>
            <a:r>
              <a:rPr lang="en-US" dirty="0"/>
              <a:t>Project Purpose</a:t>
            </a:r>
          </a:p>
          <a:p>
            <a:pPr lvl="1"/>
            <a:r>
              <a:rPr lang="en-US" dirty="0"/>
              <a:t>To develop a helpful application for Japanese language study</a:t>
            </a:r>
          </a:p>
          <a:p>
            <a:pPr marL="0" indent="0">
              <a:buNone/>
            </a:pPr>
            <a:endParaRPr lang="en-US" dirty="0"/>
          </a:p>
          <a:p>
            <a:r>
              <a:rPr lang="en-US" dirty="0"/>
              <a:t>Goals</a:t>
            </a:r>
          </a:p>
          <a:p>
            <a:pPr lvl="1"/>
            <a:r>
              <a:rPr lang="en-US" dirty="0"/>
              <a:t>The user will be able to save and search for words and their definitions</a:t>
            </a:r>
          </a:p>
          <a:p>
            <a:pPr lvl="1"/>
            <a:r>
              <a:rPr lang="en-US" dirty="0"/>
              <a:t>The user will be able to assign words to groups and view all words in a group</a:t>
            </a:r>
          </a:p>
          <a:p>
            <a:pPr lvl="1"/>
            <a:r>
              <a:rPr lang="en-US" dirty="0"/>
              <a:t>The application will be easy/convenient to use</a:t>
            </a:r>
          </a:p>
          <a:p>
            <a:pPr marL="0" indent="0">
              <a:buNone/>
            </a:pPr>
            <a:endParaRPr lang="en-US" dirty="0"/>
          </a:p>
        </p:txBody>
      </p:sp>
      <p:pic>
        <p:nvPicPr>
          <p:cNvPr id="8" name="Audio 7">
            <a:hlinkClick r:id="" action="ppaction://media"/>
            <a:extLst>
              <a:ext uri="{FF2B5EF4-FFF2-40B4-BE49-F238E27FC236}">
                <a16:creationId xmlns:a16="http://schemas.microsoft.com/office/drawing/2014/main" id="{C941362B-B73E-8657-88BB-7283FF234A3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04416782"/>
      </p:ext>
    </p:extLst>
  </p:cSld>
  <p:clrMapOvr>
    <a:masterClrMapping/>
  </p:clrMapOvr>
  <mc:AlternateContent xmlns:mc="http://schemas.openxmlformats.org/markup-compatibility/2006">
    <mc:Choice xmlns:p14="http://schemas.microsoft.com/office/powerpoint/2010/main" Requires="p14">
      <p:transition spd="slow" p14:dur="2000" advTm="48338"/>
    </mc:Choice>
    <mc:Fallback>
      <p:transition spd="slow" advTm="483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 screen&#10;&#10;Description automatically generated">
            <a:extLst>
              <a:ext uri="{FF2B5EF4-FFF2-40B4-BE49-F238E27FC236}">
                <a16:creationId xmlns:a16="http://schemas.microsoft.com/office/drawing/2014/main" id="{DB9ED8FF-2D11-4D3C-AE5C-083E7A16ABED}"/>
              </a:ext>
            </a:extLst>
          </p:cNvPr>
          <p:cNvPicPr>
            <a:picLocks noChangeAspect="1"/>
          </p:cNvPicPr>
          <p:nvPr/>
        </p:nvPicPr>
        <p:blipFill rotWithShape="1">
          <a:blip r:embed="rId4">
            <a:extLst>
              <a:ext uri="{28A0092B-C50C-407E-A947-70E740481C1C}">
                <a14:useLocalDpi xmlns:a14="http://schemas.microsoft.com/office/drawing/2010/main" val="0"/>
              </a:ext>
            </a:extLst>
          </a:blip>
          <a:srcRect l="-1218" t="78924" r="67478" b="27"/>
          <a:stretch/>
        </p:blipFill>
        <p:spPr>
          <a:xfrm>
            <a:off x="2970768" y="2091563"/>
            <a:ext cx="4548783" cy="4401312"/>
          </a:xfrm>
          <a:prstGeom prst="rect">
            <a:avLst/>
          </a:prstGeom>
        </p:spPr>
      </p:pic>
      <p:sp>
        <p:nvSpPr>
          <p:cNvPr id="8" name="Title 1">
            <a:extLst>
              <a:ext uri="{FF2B5EF4-FFF2-40B4-BE49-F238E27FC236}">
                <a16:creationId xmlns:a16="http://schemas.microsoft.com/office/drawing/2014/main" id="{28D2EA2E-47D2-91FA-0F00-94E7B05D694A}"/>
              </a:ext>
            </a:extLst>
          </p:cNvPr>
          <p:cNvSpPr>
            <a:spLocks noGrp="1"/>
          </p:cNvSpPr>
          <p:nvPr>
            <p:ph type="title"/>
          </p:nvPr>
        </p:nvSpPr>
        <p:spPr>
          <a:xfrm>
            <a:off x="472440" y="365125"/>
            <a:ext cx="3648456" cy="1817243"/>
          </a:xfrm>
        </p:spPr>
        <p:txBody>
          <a:bodyPr>
            <a:normAutofit fontScale="90000"/>
          </a:bodyPr>
          <a:lstStyle/>
          <a:p>
            <a:r>
              <a:rPr lang="en-US" dirty="0"/>
              <a:t>Diagram D2 p4</a:t>
            </a:r>
            <a:br>
              <a:rPr lang="en-US" dirty="0"/>
            </a:br>
            <a:br>
              <a:rPr lang="en-US" dirty="0"/>
            </a:br>
            <a:r>
              <a:rPr lang="en-US" sz="2400" dirty="0"/>
              <a:t>Page Layouts</a:t>
            </a:r>
            <a:br>
              <a:rPr lang="en-US" sz="2400" dirty="0"/>
            </a:br>
            <a:r>
              <a:rPr lang="en-US" sz="2400" dirty="0"/>
              <a:t>&amp; Database Structure Draft</a:t>
            </a:r>
            <a:endParaRPr lang="en-US" dirty="0"/>
          </a:p>
        </p:txBody>
      </p:sp>
      <p:pic>
        <p:nvPicPr>
          <p:cNvPr id="3" name="Picture 2" descr="A screenshot of a computer screen&#10;&#10;Description automatically generated">
            <a:extLst>
              <a:ext uri="{FF2B5EF4-FFF2-40B4-BE49-F238E27FC236}">
                <a16:creationId xmlns:a16="http://schemas.microsoft.com/office/drawing/2014/main" id="{55FCC6BA-522B-9C09-83BE-FB2C937EA15E}"/>
              </a:ext>
            </a:extLst>
          </p:cNvPr>
          <p:cNvPicPr>
            <a:picLocks noChangeAspect="1"/>
          </p:cNvPicPr>
          <p:nvPr/>
        </p:nvPicPr>
        <p:blipFill rotWithShape="1">
          <a:blip r:embed="rId4">
            <a:extLst>
              <a:ext uri="{28A0092B-C50C-407E-A947-70E740481C1C}">
                <a14:useLocalDpi xmlns:a14="http://schemas.microsoft.com/office/drawing/2010/main" val="0"/>
              </a:ext>
            </a:extLst>
          </a:blip>
          <a:srcRect l="77296" t="7112" b="76710"/>
          <a:stretch/>
        </p:blipFill>
        <p:spPr>
          <a:xfrm>
            <a:off x="7841520" y="2353055"/>
            <a:ext cx="3746126" cy="4139819"/>
          </a:xfrm>
          <a:prstGeom prst="rect">
            <a:avLst/>
          </a:prstGeom>
        </p:spPr>
      </p:pic>
      <p:pic>
        <p:nvPicPr>
          <p:cNvPr id="5" name="Audio 4">
            <a:hlinkClick r:id="" action="ppaction://media"/>
            <a:extLst>
              <a:ext uri="{FF2B5EF4-FFF2-40B4-BE49-F238E27FC236}">
                <a16:creationId xmlns:a16="http://schemas.microsoft.com/office/drawing/2014/main" id="{4F96942E-9B8C-55C3-BADB-F4675ADD3A2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07433392"/>
      </p:ext>
    </p:extLst>
  </p:cSld>
  <p:clrMapOvr>
    <a:masterClrMapping/>
  </p:clrMapOvr>
  <mc:AlternateContent xmlns:mc="http://schemas.openxmlformats.org/markup-compatibility/2006">
    <mc:Choice xmlns:p14="http://schemas.microsoft.com/office/powerpoint/2010/main" Requires="p14">
      <p:transition spd="slow" p14:dur="2000" advTm="47269"/>
    </mc:Choice>
    <mc:Fallback>
      <p:transition spd="slow" advTm="472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E5EA6-08C3-EF3D-BC36-2B8B630E3ECE}"/>
              </a:ext>
            </a:extLst>
          </p:cNvPr>
          <p:cNvSpPr>
            <a:spLocks noGrp="1"/>
          </p:cNvSpPr>
          <p:nvPr>
            <p:ph type="title"/>
          </p:nvPr>
        </p:nvSpPr>
        <p:spPr/>
        <p:txBody>
          <a:bodyPr/>
          <a:lstStyle/>
          <a:p>
            <a:r>
              <a:rPr lang="en-US" dirty="0"/>
              <a:t>Major Constraints</a:t>
            </a:r>
          </a:p>
        </p:txBody>
      </p:sp>
      <p:sp>
        <p:nvSpPr>
          <p:cNvPr id="3" name="Content Placeholder 2">
            <a:extLst>
              <a:ext uri="{FF2B5EF4-FFF2-40B4-BE49-F238E27FC236}">
                <a16:creationId xmlns:a16="http://schemas.microsoft.com/office/drawing/2014/main" id="{7D05455B-575C-A5D2-20C1-DBB0710CB2B4}"/>
              </a:ext>
            </a:extLst>
          </p:cNvPr>
          <p:cNvSpPr>
            <a:spLocks noGrp="1"/>
          </p:cNvSpPr>
          <p:nvPr>
            <p:ph idx="1"/>
          </p:nvPr>
        </p:nvSpPr>
        <p:spPr/>
        <p:txBody>
          <a:bodyPr/>
          <a:lstStyle/>
          <a:p>
            <a:r>
              <a:rPr lang="en-US" dirty="0"/>
              <a:t>Budget</a:t>
            </a:r>
          </a:p>
          <a:p>
            <a:pPr lvl="1"/>
            <a:r>
              <a:rPr lang="en-US" dirty="0"/>
              <a:t>Freeware only</a:t>
            </a:r>
          </a:p>
          <a:p>
            <a:r>
              <a:rPr lang="en-US" dirty="0"/>
              <a:t>Time/Manpower</a:t>
            </a:r>
          </a:p>
          <a:p>
            <a:pPr lvl="1"/>
            <a:r>
              <a:rPr lang="en-US" dirty="0"/>
              <a:t>Solo development restricts the scope of the project</a:t>
            </a:r>
          </a:p>
          <a:p>
            <a:pPr lvl="2"/>
            <a:r>
              <a:rPr lang="en-US" dirty="0"/>
              <a:t>Out-of-scope potential features: word conjugation, individual kanji</a:t>
            </a:r>
          </a:p>
          <a:p>
            <a:r>
              <a:rPr lang="en-US" dirty="0"/>
              <a:t>Character Encoding</a:t>
            </a:r>
          </a:p>
          <a:p>
            <a:pPr lvl="1"/>
            <a:r>
              <a:rPr lang="en-US" dirty="0"/>
              <a:t>Japanese character set must use variable-width characters</a:t>
            </a:r>
          </a:p>
          <a:p>
            <a:pPr lvl="1"/>
            <a:r>
              <a:rPr lang="en-US" dirty="0"/>
              <a:t>Font restrictions</a:t>
            </a:r>
          </a:p>
          <a:p>
            <a:pPr marL="0" indent="0">
              <a:buNone/>
            </a:pPr>
            <a:endParaRPr lang="en-US" dirty="0"/>
          </a:p>
        </p:txBody>
      </p:sp>
      <p:pic>
        <p:nvPicPr>
          <p:cNvPr id="7" name="Audio 6">
            <a:hlinkClick r:id="" action="ppaction://media"/>
            <a:extLst>
              <a:ext uri="{FF2B5EF4-FFF2-40B4-BE49-F238E27FC236}">
                <a16:creationId xmlns:a16="http://schemas.microsoft.com/office/drawing/2014/main" id="{60D72DBB-DB03-53B8-F944-5024E780C3C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50804855"/>
      </p:ext>
    </p:extLst>
  </p:cSld>
  <p:clrMapOvr>
    <a:masterClrMapping/>
  </p:clrMapOvr>
  <mc:AlternateContent xmlns:mc="http://schemas.openxmlformats.org/markup-compatibility/2006">
    <mc:Choice xmlns:p14="http://schemas.microsoft.com/office/powerpoint/2010/main" Requires="p14">
      <p:transition spd="slow" p14:dur="2000" advTm="62892"/>
    </mc:Choice>
    <mc:Fallback>
      <p:transition spd="slow" advTm="62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506F7-0AF7-7AF2-F058-524CC89389FB}"/>
              </a:ext>
            </a:extLst>
          </p:cNvPr>
          <p:cNvSpPr>
            <a:spLocks noGrp="1"/>
          </p:cNvSpPr>
          <p:nvPr>
            <p:ph type="title"/>
          </p:nvPr>
        </p:nvSpPr>
        <p:spPr/>
        <p:txBody>
          <a:bodyPr/>
          <a:lstStyle/>
          <a:p>
            <a:r>
              <a:rPr lang="en-US" dirty="0"/>
              <a:t>Current Progress</a:t>
            </a:r>
          </a:p>
        </p:txBody>
      </p:sp>
      <p:sp>
        <p:nvSpPr>
          <p:cNvPr id="3" name="Content Placeholder 2">
            <a:extLst>
              <a:ext uri="{FF2B5EF4-FFF2-40B4-BE49-F238E27FC236}">
                <a16:creationId xmlns:a16="http://schemas.microsoft.com/office/drawing/2014/main" id="{D433F4FA-F7E3-82AD-A5E3-C90FCED85A57}"/>
              </a:ext>
            </a:extLst>
          </p:cNvPr>
          <p:cNvSpPr>
            <a:spLocks noGrp="1"/>
          </p:cNvSpPr>
          <p:nvPr>
            <p:ph idx="1"/>
          </p:nvPr>
        </p:nvSpPr>
        <p:spPr/>
        <p:txBody>
          <a:bodyPr/>
          <a:lstStyle/>
          <a:p>
            <a:r>
              <a:rPr lang="en-US" dirty="0"/>
              <a:t>Planning</a:t>
            </a:r>
          </a:p>
          <a:p>
            <a:pPr lvl="1"/>
            <a:r>
              <a:rPr lang="en-US" dirty="0"/>
              <a:t>The high-level functionalities &amp; layout of the application are planned</a:t>
            </a:r>
          </a:p>
          <a:p>
            <a:r>
              <a:rPr lang="en-US" dirty="0"/>
              <a:t>Development Environment Set Up</a:t>
            </a:r>
          </a:p>
          <a:p>
            <a:pPr lvl="1"/>
            <a:r>
              <a:rPr lang="en-US" dirty="0"/>
              <a:t>Verified that debug messages can be received from Android phone</a:t>
            </a:r>
          </a:p>
          <a:p>
            <a:pPr lvl="1"/>
            <a:r>
              <a:rPr lang="en-US" dirty="0"/>
              <a:t>Successfully displays input Japanese characters</a:t>
            </a:r>
          </a:p>
        </p:txBody>
      </p:sp>
      <p:pic>
        <p:nvPicPr>
          <p:cNvPr id="6" name="Audio 5">
            <a:hlinkClick r:id="" action="ppaction://media"/>
            <a:extLst>
              <a:ext uri="{FF2B5EF4-FFF2-40B4-BE49-F238E27FC236}">
                <a16:creationId xmlns:a16="http://schemas.microsoft.com/office/drawing/2014/main" id="{3C07CAE2-FF92-564F-7229-A01F45C95BB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47708824"/>
      </p:ext>
    </p:extLst>
  </p:cSld>
  <p:clrMapOvr>
    <a:masterClrMapping/>
  </p:clrMapOvr>
  <mc:AlternateContent xmlns:mc="http://schemas.openxmlformats.org/markup-compatibility/2006">
    <mc:Choice xmlns:p14="http://schemas.microsoft.com/office/powerpoint/2010/main" Requires="p14">
      <p:transition spd="slow" p14:dur="2000" advTm="32650"/>
    </mc:Choice>
    <mc:Fallback>
      <p:transition spd="slow" advTm="32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C88DC-9BBB-CF20-B3E4-7DB1A9988357}"/>
              </a:ext>
            </a:extLst>
          </p:cNvPr>
          <p:cNvSpPr>
            <a:spLocks noGrp="1"/>
          </p:cNvSpPr>
          <p:nvPr>
            <p:ph type="title"/>
          </p:nvPr>
        </p:nvSpPr>
        <p:spPr/>
        <p:txBody>
          <a:bodyPr/>
          <a:lstStyle/>
          <a:p>
            <a:r>
              <a:rPr lang="en-US" dirty="0"/>
              <a:t>Expected Accomplishments for Fall Term</a:t>
            </a:r>
          </a:p>
        </p:txBody>
      </p:sp>
      <p:sp>
        <p:nvSpPr>
          <p:cNvPr id="3" name="Content Placeholder 2">
            <a:extLst>
              <a:ext uri="{FF2B5EF4-FFF2-40B4-BE49-F238E27FC236}">
                <a16:creationId xmlns:a16="http://schemas.microsoft.com/office/drawing/2014/main" id="{257B6B4E-206E-F75C-E1E1-044D3320CDB4}"/>
              </a:ext>
            </a:extLst>
          </p:cNvPr>
          <p:cNvSpPr>
            <a:spLocks noGrp="1"/>
          </p:cNvSpPr>
          <p:nvPr>
            <p:ph idx="1"/>
          </p:nvPr>
        </p:nvSpPr>
        <p:spPr/>
        <p:txBody>
          <a:bodyPr/>
          <a:lstStyle/>
          <a:p>
            <a:r>
              <a:rPr lang="en-US" dirty="0"/>
              <a:t>Create each page in the application</a:t>
            </a:r>
          </a:p>
          <a:p>
            <a:r>
              <a:rPr lang="en-US" dirty="0"/>
              <a:t>Connect transitions between pages</a:t>
            </a:r>
          </a:p>
          <a:p>
            <a:r>
              <a:rPr lang="en-US" dirty="0"/>
              <a:t>Implement saving words and groups into database</a:t>
            </a:r>
          </a:p>
        </p:txBody>
      </p:sp>
      <p:pic>
        <p:nvPicPr>
          <p:cNvPr id="6" name="Audio 5">
            <a:hlinkClick r:id="" action="ppaction://media"/>
            <a:extLst>
              <a:ext uri="{FF2B5EF4-FFF2-40B4-BE49-F238E27FC236}">
                <a16:creationId xmlns:a16="http://schemas.microsoft.com/office/drawing/2014/main" id="{B564BD2C-B214-9FDB-F390-65DE804F0C9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37164848"/>
      </p:ext>
    </p:extLst>
  </p:cSld>
  <p:clrMapOvr>
    <a:masterClrMapping/>
  </p:clrMapOvr>
  <mc:AlternateContent xmlns:mc="http://schemas.openxmlformats.org/markup-compatibility/2006">
    <mc:Choice xmlns:p14="http://schemas.microsoft.com/office/powerpoint/2010/main" Requires="p14">
      <p:transition spd="slow" p14:dur="2000" advTm="32178"/>
    </mc:Choice>
    <mc:Fallback>
      <p:transition spd="slow" advTm="32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75507-A7B1-FCCD-A1C2-885D31161CC7}"/>
              </a:ext>
            </a:extLst>
          </p:cNvPr>
          <p:cNvSpPr>
            <a:spLocks noGrp="1"/>
          </p:cNvSpPr>
          <p:nvPr>
            <p:ph type="title"/>
          </p:nvPr>
        </p:nvSpPr>
        <p:spPr/>
        <p:txBody>
          <a:bodyPr/>
          <a:lstStyle/>
          <a:p>
            <a:r>
              <a:rPr lang="en-US" dirty="0"/>
              <a:t>Division of Work</a:t>
            </a:r>
          </a:p>
        </p:txBody>
      </p:sp>
      <p:sp>
        <p:nvSpPr>
          <p:cNvPr id="3" name="Content Placeholder 2">
            <a:extLst>
              <a:ext uri="{FF2B5EF4-FFF2-40B4-BE49-F238E27FC236}">
                <a16:creationId xmlns:a16="http://schemas.microsoft.com/office/drawing/2014/main" id="{F24E3C29-AB26-BDBA-1C5B-E43960BDD618}"/>
              </a:ext>
            </a:extLst>
          </p:cNvPr>
          <p:cNvSpPr>
            <a:spLocks noGrp="1"/>
          </p:cNvSpPr>
          <p:nvPr>
            <p:ph idx="1"/>
          </p:nvPr>
        </p:nvSpPr>
        <p:spPr/>
        <p:txBody>
          <a:bodyPr/>
          <a:lstStyle/>
          <a:p>
            <a:pPr marL="0" indent="0">
              <a:buNone/>
            </a:pPr>
            <a:r>
              <a:rPr lang="en-US" dirty="0"/>
              <a:t>Project is solo</a:t>
            </a:r>
          </a:p>
        </p:txBody>
      </p:sp>
      <p:pic>
        <p:nvPicPr>
          <p:cNvPr id="6" name="Audio 5">
            <a:hlinkClick r:id="" action="ppaction://media"/>
            <a:extLst>
              <a:ext uri="{FF2B5EF4-FFF2-40B4-BE49-F238E27FC236}">
                <a16:creationId xmlns:a16="http://schemas.microsoft.com/office/drawing/2014/main" id="{CDBC8BA4-9E7C-129E-FA25-C374E32E08E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7183896"/>
      </p:ext>
    </p:extLst>
  </p:cSld>
  <p:clrMapOvr>
    <a:masterClrMapping/>
  </p:clrMapOvr>
  <mc:AlternateContent xmlns:mc="http://schemas.openxmlformats.org/markup-compatibility/2006">
    <mc:Choice xmlns:p14="http://schemas.microsoft.com/office/powerpoint/2010/main" Requires="p14">
      <p:transition spd="slow" p14:dur="2000" advTm="7122"/>
    </mc:Choice>
    <mc:Fallback>
      <p:transition spd="slow" advTm="7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A753D-5AEA-87F9-014E-5ABCD2C01A2F}"/>
              </a:ext>
            </a:extLst>
          </p:cNvPr>
          <p:cNvSpPr>
            <a:spLocks noGrp="1"/>
          </p:cNvSpPr>
          <p:nvPr>
            <p:ph type="title"/>
          </p:nvPr>
        </p:nvSpPr>
        <p:spPr/>
        <p:txBody>
          <a:bodyPr/>
          <a:lstStyle/>
          <a:p>
            <a:r>
              <a:rPr lang="en-US" dirty="0"/>
              <a:t>Expected Demo at Expo</a:t>
            </a:r>
          </a:p>
        </p:txBody>
      </p:sp>
      <p:sp>
        <p:nvSpPr>
          <p:cNvPr id="3" name="Content Placeholder 2">
            <a:extLst>
              <a:ext uri="{FF2B5EF4-FFF2-40B4-BE49-F238E27FC236}">
                <a16:creationId xmlns:a16="http://schemas.microsoft.com/office/drawing/2014/main" id="{F42373DD-347B-AA29-8CEC-344B0CDD24F0}"/>
              </a:ext>
            </a:extLst>
          </p:cNvPr>
          <p:cNvSpPr>
            <a:spLocks noGrp="1"/>
          </p:cNvSpPr>
          <p:nvPr>
            <p:ph idx="1"/>
          </p:nvPr>
        </p:nvSpPr>
        <p:spPr/>
        <p:txBody>
          <a:bodyPr/>
          <a:lstStyle/>
          <a:p>
            <a:r>
              <a:rPr lang="en-US" dirty="0"/>
              <a:t>Application should have all planned functionality</a:t>
            </a:r>
          </a:p>
          <a:p>
            <a:pPr lvl="1"/>
            <a:r>
              <a:rPr lang="en-US" dirty="0"/>
              <a:t>Saving words and groups</a:t>
            </a:r>
          </a:p>
          <a:p>
            <a:pPr lvl="1"/>
            <a:r>
              <a:rPr lang="en-US" dirty="0"/>
              <a:t>Viewing words in groups</a:t>
            </a:r>
          </a:p>
          <a:p>
            <a:pPr lvl="1"/>
            <a:r>
              <a:rPr lang="en-US" dirty="0"/>
              <a:t>Searching for words by word &amp; by definition</a:t>
            </a:r>
          </a:p>
          <a:p>
            <a:pPr lvl="1"/>
            <a:r>
              <a:rPr lang="en-US" dirty="0"/>
              <a:t>Basic sorting of search results</a:t>
            </a:r>
          </a:p>
          <a:p>
            <a:pPr lvl="1"/>
            <a:r>
              <a:rPr lang="en-US" dirty="0"/>
              <a:t>Ability to edit words and groups</a:t>
            </a:r>
          </a:p>
          <a:p>
            <a:r>
              <a:rPr lang="en-US" dirty="0"/>
              <a:t>Application should have polish</a:t>
            </a:r>
          </a:p>
          <a:p>
            <a:pPr lvl="1"/>
            <a:r>
              <a:rPr lang="en-US" dirty="0"/>
              <a:t>Appearance</a:t>
            </a:r>
          </a:p>
          <a:p>
            <a:pPr lvl="1"/>
            <a:r>
              <a:rPr lang="en-US" dirty="0"/>
              <a:t>Conflict resolution</a:t>
            </a:r>
          </a:p>
          <a:p>
            <a:pPr lvl="1"/>
            <a:r>
              <a:rPr lang="en-US" dirty="0"/>
              <a:t>Improved search and sort</a:t>
            </a:r>
          </a:p>
        </p:txBody>
      </p:sp>
      <p:pic>
        <p:nvPicPr>
          <p:cNvPr id="10" name="Audio 9">
            <a:hlinkClick r:id="" action="ppaction://media"/>
            <a:extLst>
              <a:ext uri="{FF2B5EF4-FFF2-40B4-BE49-F238E27FC236}">
                <a16:creationId xmlns:a16="http://schemas.microsoft.com/office/drawing/2014/main" id="{DC5639F7-0103-3860-4AAB-550742D6ABA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81855984"/>
      </p:ext>
    </p:extLst>
  </p:cSld>
  <p:clrMapOvr>
    <a:masterClrMapping/>
  </p:clrMapOvr>
  <mc:AlternateContent xmlns:mc="http://schemas.openxmlformats.org/markup-compatibility/2006">
    <mc:Choice xmlns:p14="http://schemas.microsoft.com/office/powerpoint/2010/main" Requires="p14">
      <p:transition spd="slow" p14:dur="2000" advTm="46180"/>
    </mc:Choice>
    <mc:Fallback>
      <p:transition spd="slow" advTm="461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9B85A5-44E0-9761-2524-9B67B0E5FB33}"/>
              </a:ext>
            </a:extLst>
          </p:cNvPr>
          <p:cNvSpPr>
            <a:spLocks noGrp="1"/>
          </p:cNvSpPr>
          <p:nvPr>
            <p:ph idx="1"/>
          </p:nvPr>
        </p:nvSpPr>
        <p:spPr/>
        <p:txBody>
          <a:bodyPr/>
          <a:lstStyle/>
          <a:p>
            <a:pPr marL="0" indent="0">
              <a:buNone/>
            </a:pPr>
            <a:r>
              <a:rPr lang="en-US" dirty="0"/>
              <a:t>Andrew Resch – ReschAJ@mail.uc.edu</a:t>
            </a:r>
          </a:p>
          <a:p>
            <a:pPr marL="0" indent="0">
              <a:buNone/>
            </a:pPr>
            <a:endParaRPr lang="en-US" dirty="0"/>
          </a:p>
          <a:p>
            <a:pPr marL="0" indent="0">
              <a:buNone/>
            </a:pPr>
            <a:r>
              <a:rPr lang="en-US" dirty="0"/>
              <a:t>Advisor:</a:t>
            </a:r>
          </a:p>
          <a:p>
            <a:pPr marL="0" indent="0">
              <a:buNone/>
            </a:pPr>
            <a:r>
              <a:rPr lang="en-US" dirty="0"/>
              <a:t>Fred </a:t>
            </a:r>
            <a:r>
              <a:rPr lang="en-US" dirty="0" err="1"/>
              <a:t>Annexstein</a:t>
            </a:r>
            <a:r>
              <a:rPr lang="en-US" dirty="0"/>
              <a:t> - fred.annexstein@uc.edu</a:t>
            </a:r>
          </a:p>
        </p:txBody>
      </p:sp>
      <p:pic>
        <p:nvPicPr>
          <p:cNvPr id="5" name="Audio 4">
            <a:hlinkClick r:id="" action="ppaction://media"/>
            <a:extLst>
              <a:ext uri="{FF2B5EF4-FFF2-40B4-BE49-F238E27FC236}">
                <a16:creationId xmlns:a16="http://schemas.microsoft.com/office/drawing/2014/main" id="{7CD6CA56-870D-B6BB-3D50-FFE6ADB78C7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15409642"/>
      </p:ext>
    </p:extLst>
  </p:cSld>
  <p:clrMapOvr>
    <a:masterClrMapping/>
  </p:clrMapOvr>
  <mc:AlternateContent xmlns:mc="http://schemas.openxmlformats.org/markup-compatibility/2006">
    <mc:Choice xmlns:p14="http://schemas.microsoft.com/office/powerpoint/2010/main" Requires="p14">
      <p:transition spd="slow" p14:dur="2000" advTm="10280"/>
    </mc:Choice>
    <mc:Fallback>
      <p:transition spd="slow" advTm="102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6248-09B0-D74B-DB08-86788DAEAF6B}"/>
              </a:ext>
            </a:extLst>
          </p:cNvPr>
          <p:cNvSpPr>
            <a:spLocks noGrp="1"/>
          </p:cNvSpPr>
          <p:nvPr>
            <p:ph type="title"/>
          </p:nvPr>
        </p:nvSpPr>
        <p:spPr/>
        <p:txBody>
          <a:bodyPr/>
          <a:lstStyle/>
          <a:p>
            <a:r>
              <a:rPr lang="en-US" dirty="0"/>
              <a:t>Project Abstract</a:t>
            </a:r>
          </a:p>
        </p:txBody>
      </p:sp>
      <p:sp>
        <p:nvSpPr>
          <p:cNvPr id="3" name="Content Placeholder 2">
            <a:extLst>
              <a:ext uri="{FF2B5EF4-FFF2-40B4-BE49-F238E27FC236}">
                <a16:creationId xmlns:a16="http://schemas.microsoft.com/office/drawing/2014/main" id="{D011138C-CF1D-A59F-9627-52228FDD00C6}"/>
              </a:ext>
            </a:extLst>
          </p:cNvPr>
          <p:cNvSpPr>
            <a:spLocks noGrp="1"/>
          </p:cNvSpPr>
          <p:nvPr>
            <p:ph idx="1"/>
          </p:nvPr>
        </p:nvSpPr>
        <p:spPr/>
        <p:txBody>
          <a:bodyPr/>
          <a:lstStyle/>
          <a:p>
            <a:pPr marL="0" indent="0">
              <a:buNone/>
            </a:pPr>
            <a:r>
              <a:rPr lang="en-US" dirty="0"/>
              <a:t>Many make the attempt to learn an additional language. And while not everyone succeeds, having effective learning tools can make the process much easier. This project is to make one such tool, with the app being tuned for studying the Japanese language. </a:t>
            </a:r>
          </a:p>
          <a:p>
            <a:pPr marL="0" indent="0">
              <a:buNone/>
            </a:pPr>
            <a:endParaRPr lang="en-US" dirty="0"/>
          </a:p>
          <a:p>
            <a:pPr marL="0" indent="0">
              <a:buNone/>
            </a:pPr>
            <a:r>
              <a:rPr lang="en-US" dirty="0"/>
              <a:t>The application will be developed for Android devices and will make use of a database for the user to save and retrieve words and their definitions. The user will be able to search for words they have saved using either the word or the definition.</a:t>
            </a:r>
          </a:p>
        </p:txBody>
      </p:sp>
      <p:pic>
        <p:nvPicPr>
          <p:cNvPr id="5" name="Audio 4">
            <a:hlinkClick r:id="" action="ppaction://media"/>
            <a:extLst>
              <a:ext uri="{FF2B5EF4-FFF2-40B4-BE49-F238E27FC236}">
                <a16:creationId xmlns:a16="http://schemas.microsoft.com/office/drawing/2014/main" id="{6B62B8DE-59FD-B4B6-3AFB-999D120F124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26325192"/>
      </p:ext>
    </p:extLst>
  </p:cSld>
  <p:clrMapOvr>
    <a:masterClrMapping/>
  </p:clrMapOvr>
  <mc:AlternateContent xmlns:mc="http://schemas.openxmlformats.org/markup-compatibility/2006">
    <mc:Choice xmlns:p14="http://schemas.microsoft.com/office/powerpoint/2010/main" Requires="p14">
      <p:transition spd="slow" p14:dur="2000" advTm="39378"/>
    </mc:Choice>
    <mc:Fallback>
      <p:transition spd="slow" advTm="39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BB4B6-BA32-DD4F-00C8-860AD91DF67A}"/>
              </a:ext>
            </a:extLst>
          </p:cNvPr>
          <p:cNvSpPr>
            <a:spLocks noGrp="1"/>
          </p:cNvSpPr>
          <p:nvPr>
            <p:ph type="title"/>
          </p:nvPr>
        </p:nvSpPr>
        <p:spPr/>
        <p:txBody>
          <a:bodyPr/>
          <a:lstStyle/>
          <a:p>
            <a:r>
              <a:rPr lang="en-US" dirty="0"/>
              <a:t>User Stories</a:t>
            </a:r>
          </a:p>
        </p:txBody>
      </p:sp>
      <p:sp>
        <p:nvSpPr>
          <p:cNvPr id="3" name="Content Placeholder 2">
            <a:extLst>
              <a:ext uri="{FF2B5EF4-FFF2-40B4-BE49-F238E27FC236}">
                <a16:creationId xmlns:a16="http://schemas.microsoft.com/office/drawing/2014/main" id="{65647EF2-CB30-F013-B658-90822786E583}"/>
              </a:ext>
            </a:extLst>
          </p:cNvPr>
          <p:cNvSpPr>
            <a:spLocks noGrp="1"/>
          </p:cNvSpPr>
          <p:nvPr>
            <p:ph idx="1"/>
          </p:nvPr>
        </p:nvSpPr>
        <p:spPr/>
        <p:txBody>
          <a:bodyPr/>
          <a:lstStyle/>
          <a:p>
            <a:pPr marL="0" indent="0">
              <a:buNone/>
            </a:pPr>
            <a:r>
              <a:rPr lang="en-US" dirty="0"/>
              <a:t>1) As a Japanese-language student, I want to record all the vocabulary words covered in class, so that if I forget a word, I can easily look it up.</a:t>
            </a:r>
          </a:p>
          <a:p>
            <a:pPr marL="0" indent="0">
              <a:buNone/>
            </a:pPr>
            <a:endParaRPr lang="en-US" dirty="0"/>
          </a:p>
          <a:p>
            <a:pPr marL="0" indent="0">
              <a:buNone/>
            </a:pPr>
            <a:r>
              <a:rPr lang="en-US" dirty="0"/>
              <a:t>2) As someone who is using media to study Japanese, I want to mark what books or shows a word is present in, so that I can recall the contexts that each word is used in.</a:t>
            </a:r>
          </a:p>
          <a:p>
            <a:pPr marL="0" indent="0">
              <a:buNone/>
            </a:pPr>
            <a:endParaRPr lang="en-US" dirty="0"/>
          </a:p>
          <a:p>
            <a:pPr marL="0" indent="0">
              <a:buNone/>
            </a:pPr>
            <a:r>
              <a:rPr lang="en-US" dirty="0"/>
              <a:t>3) As a Japanese-language learner, I want to track how many words I know, so that I have an estimate of my learning progress.</a:t>
            </a:r>
          </a:p>
          <a:p>
            <a:pPr marL="0" indent="0">
              <a:buNone/>
            </a:pPr>
            <a:endParaRPr lang="en-US" dirty="0"/>
          </a:p>
        </p:txBody>
      </p:sp>
      <p:pic>
        <p:nvPicPr>
          <p:cNvPr id="5" name="Audio 4">
            <a:hlinkClick r:id="" action="ppaction://media"/>
            <a:extLst>
              <a:ext uri="{FF2B5EF4-FFF2-40B4-BE49-F238E27FC236}">
                <a16:creationId xmlns:a16="http://schemas.microsoft.com/office/drawing/2014/main" id="{537438C9-96DA-A513-8A6D-43C4EE173F2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9601676"/>
      </p:ext>
    </p:extLst>
  </p:cSld>
  <p:clrMapOvr>
    <a:masterClrMapping/>
  </p:clrMapOvr>
  <mc:AlternateContent xmlns:mc="http://schemas.openxmlformats.org/markup-compatibility/2006">
    <mc:Choice xmlns:p14="http://schemas.microsoft.com/office/powerpoint/2010/main" Requires="p14">
      <p:transition spd="slow" p14:dur="2000" advTm="57304"/>
    </mc:Choice>
    <mc:Fallback>
      <p:transition spd="slow" advTm="573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7945D-640F-6CFF-E9FD-2BC282B2564F}"/>
              </a:ext>
            </a:extLst>
          </p:cNvPr>
          <p:cNvSpPr>
            <a:spLocks noGrp="1"/>
          </p:cNvSpPr>
          <p:nvPr>
            <p:ph type="title"/>
          </p:nvPr>
        </p:nvSpPr>
        <p:spPr>
          <a:xfrm>
            <a:off x="472440" y="365125"/>
            <a:ext cx="3219306" cy="1817243"/>
          </a:xfrm>
        </p:spPr>
        <p:txBody>
          <a:bodyPr>
            <a:normAutofit/>
          </a:bodyPr>
          <a:lstStyle/>
          <a:p>
            <a:r>
              <a:rPr lang="en-US" dirty="0"/>
              <a:t>Diagram D0</a:t>
            </a:r>
            <a:br>
              <a:rPr lang="en-US" dirty="0"/>
            </a:br>
            <a:br>
              <a:rPr lang="en-US" dirty="0"/>
            </a:br>
            <a:r>
              <a:rPr lang="en-US" sz="2400" dirty="0"/>
              <a:t>Basic Functionality</a:t>
            </a:r>
            <a:endParaRPr lang="en-US" dirty="0"/>
          </a:p>
        </p:txBody>
      </p:sp>
      <p:pic>
        <p:nvPicPr>
          <p:cNvPr id="5" name="Picture 4" descr="A diagram of a person with a blue cylinder&#10;&#10;Description automatically generated">
            <a:extLst>
              <a:ext uri="{FF2B5EF4-FFF2-40B4-BE49-F238E27FC236}">
                <a16:creationId xmlns:a16="http://schemas.microsoft.com/office/drawing/2014/main" id="{D4B9039C-20CB-A8A4-1016-0F61A7DAF2AF}"/>
              </a:ext>
            </a:extLst>
          </p:cNvPr>
          <p:cNvPicPr>
            <a:picLocks noChangeAspect="1"/>
          </p:cNvPicPr>
          <p:nvPr/>
        </p:nvPicPr>
        <p:blipFill rotWithShape="1">
          <a:blip r:embed="rId4">
            <a:extLst>
              <a:ext uri="{28A0092B-C50C-407E-A947-70E740481C1C}">
                <a14:useLocalDpi xmlns:a14="http://schemas.microsoft.com/office/drawing/2010/main" val="0"/>
              </a:ext>
            </a:extLst>
          </a:blip>
          <a:srcRect t="14322"/>
          <a:stretch/>
        </p:blipFill>
        <p:spPr>
          <a:xfrm>
            <a:off x="3410125" y="652107"/>
            <a:ext cx="8432195" cy="5840768"/>
          </a:xfrm>
          <a:prstGeom prst="rect">
            <a:avLst/>
          </a:prstGeom>
        </p:spPr>
      </p:pic>
      <p:pic>
        <p:nvPicPr>
          <p:cNvPr id="4" name="Audio 3">
            <a:hlinkClick r:id="" action="ppaction://media"/>
            <a:extLst>
              <a:ext uri="{FF2B5EF4-FFF2-40B4-BE49-F238E27FC236}">
                <a16:creationId xmlns:a16="http://schemas.microsoft.com/office/drawing/2014/main" id="{D70D1F0D-148B-22B7-53E7-9954ACCC8A7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08857104"/>
      </p:ext>
    </p:extLst>
  </p:cSld>
  <p:clrMapOvr>
    <a:masterClrMapping/>
  </p:clrMapOvr>
  <mc:AlternateContent xmlns:mc="http://schemas.openxmlformats.org/markup-compatibility/2006">
    <mc:Choice xmlns:p14="http://schemas.microsoft.com/office/powerpoint/2010/main" Requires="p14">
      <p:transition spd="slow" p14:dur="2000" advTm="39592"/>
    </mc:Choice>
    <mc:Fallback>
      <p:transition spd="slow" advTm="39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project&#10;&#10;Description automatically generated">
            <a:extLst>
              <a:ext uri="{FF2B5EF4-FFF2-40B4-BE49-F238E27FC236}">
                <a16:creationId xmlns:a16="http://schemas.microsoft.com/office/drawing/2014/main" id="{B62BC1D1-D271-5C1B-5558-50BD4CB5A772}"/>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15203"/>
          <a:stretch/>
        </p:blipFill>
        <p:spPr>
          <a:xfrm>
            <a:off x="3984354" y="365125"/>
            <a:ext cx="7337233" cy="6395288"/>
          </a:xfrm>
        </p:spPr>
      </p:pic>
      <p:sp>
        <p:nvSpPr>
          <p:cNvPr id="6" name="Title 1">
            <a:extLst>
              <a:ext uri="{FF2B5EF4-FFF2-40B4-BE49-F238E27FC236}">
                <a16:creationId xmlns:a16="http://schemas.microsoft.com/office/drawing/2014/main" id="{C5CE7A07-CC1A-1F58-2444-6218FB578E4E}"/>
              </a:ext>
            </a:extLst>
          </p:cNvPr>
          <p:cNvSpPr>
            <a:spLocks noGrp="1"/>
          </p:cNvSpPr>
          <p:nvPr>
            <p:ph type="title"/>
          </p:nvPr>
        </p:nvSpPr>
        <p:spPr>
          <a:xfrm>
            <a:off x="472440" y="365125"/>
            <a:ext cx="3219306" cy="2280539"/>
          </a:xfrm>
        </p:spPr>
        <p:txBody>
          <a:bodyPr>
            <a:normAutofit/>
          </a:bodyPr>
          <a:lstStyle/>
          <a:p>
            <a:r>
              <a:rPr lang="en-US" dirty="0"/>
              <a:t>Diagram D1</a:t>
            </a:r>
            <a:br>
              <a:rPr lang="en-US" dirty="0"/>
            </a:br>
            <a:br>
              <a:rPr lang="en-US" dirty="0"/>
            </a:br>
            <a:r>
              <a:rPr lang="en-US" sz="2400" dirty="0"/>
              <a:t>Page Functionalities &amp; Transitions</a:t>
            </a:r>
            <a:endParaRPr lang="en-US" dirty="0"/>
          </a:p>
        </p:txBody>
      </p:sp>
      <p:pic>
        <p:nvPicPr>
          <p:cNvPr id="3" name="Audio 2">
            <a:hlinkClick r:id="" action="ppaction://media"/>
            <a:extLst>
              <a:ext uri="{FF2B5EF4-FFF2-40B4-BE49-F238E27FC236}">
                <a16:creationId xmlns:a16="http://schemas.microsoft.com/office/drawing/2014/main" id="{46AB72DA-203B-579A-A02C-5F90E10B159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46355232"/>
      </p:ext>
    </p:extLst>
  </p:cSld>
  <p:clrMapOvr>
    <a:masterClrMapping/>
  </p:clrMapOvr>
  <mc:AlternateContent xmlns:mc="http://schemas.openxmlformats.org/markup-compatibility/2006">
    <mc:Choice xmlns:p14="http://schemas.microsoft.com/office/powerpoint/2010/main" Requires="p14">
      <p:transition spd="slow" p14:dur="2000" advTm="60592"/>
    </mc:Choice>
    <mc:Fallback>
      <p:transition spd="slow" advTm="60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 screen&#10;&#10;Description automatically generated">
            <a:extLst>
              <a:ext uri="{FF2B5EF4-FFF2-40B4-BE49-F238E27FC236}">
                <a16:creationId xmlns:a16="http://schemas.microsoft.com/office/drawing/2014/main" id="{8BF6DA33-34AD-B286-4795-D515F7D9DDC3}"/>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313" t="4318" r="26922" b="73699"/>
          <a:stretch/>
        </p:blipFill>
        <p:spPr>
          <a:xfrm>
            <a:off x="2125621" y="2182368"/>
            <a:ext cx="9593939" cy="4456810"/>
          </a:xfrm>
        </p:spPr>
      </p:pic>
      <p:sp>
        <p:nvSpPr>
          <p:cNvPr id="8" name="Title 1">
            <a:extLst>
              <a:ext uri="{FF2B5EF4-FFF2-40B4-BE49-F238E27FC236}">
                <a16:creationId xmlns:a16="http://schemas.microsoft.com/office/drawing/2014/main" id="{28D2EA2E-47D2-91FA-0F00-94E7B05D694A}"/>
              </a:ext>
            </a:extLst>
          </p:cNvPr>
          <p:cNvSpPr>
            <a:spLocks noGrp="1"/>
          </p:cNvSpPr>
          <p:nvPr>
            <p:ph type="title"/>
          </p:nvPr>
        </p:nvSpPr>
        <p:spPr>
          <a:xfrm>
            <a:off x="472440" y="365125"/>
            <a:ext cx="3648456" cy="1817243"/>
          </a:xfrm>
        </p:spPr>
        <p:txBody>
          <a:bodyPr>
            <a:normAutofit/>
          </a:bodyPr>
          <a:lstStyle/>
          <a:p>
            <a:r>
              <a:rPr lang="en-US" dirty="0"/>
              <a:t>Diagram D2 p1</a:t>
            </a:r>
            <a:br>
              <a:rPr lang="en-US" dirty="0"/>
            </a:br>
            <a:br>
              <a:rPr lang="en-US" dirty="0"/>
            </a:br>
            <a:r>
              <a:rPr lang="en-US" sz="2400" dirty="0"/>
              <a:t>Page Layouts</a:t>
            </a:r>
            <a:endParaRPr lang="en-US" dirty="0"/>
          </a:p>
        </p:txBody>
      </p:sp>
      <p:pic>
        <p:nvPicPr>
          <p:cNvPr id="7" name="Audio 6">
            <a:hlinkClick r:id="" action="ppaction://media"/>
            <a:extLst>
              <a:ext uri="{FF2B5EF4-FFF2-40B4-BE49-F238E27FC236}">
                <a16:creationId xmlns:a16="http://schemas.microsoft.com/office/drawing/2014/main" id="{16613D65-ECDE-AC22-437E-7C719CD38C5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12862838"/>
      </p:ext>
    </p:extLst>
  </p:cSld>
  <p:clrMapOvr>
    <a:masterClrMapping/>
  </p:clrMapOvr>
  <mc:AlternateContent xmlns:mc="http://schemas.openxmlformats.org/markup-compatibility/2006">
    <mc:Choice xmlns:p14="http://schemas.microsoft.com/office/powerpoint/2010/main" Requires="p14">
      <p:transition spd="slow" p14:dur="2000" advTm="51555"/>
    </mc:Choice>
    <mc:Fallback>
      <p:transition spd="slow" advTm="51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 screen&#10;&#10;Description automatically generated">
            <a:extLst>
              <a:ext uri="{FF2B5EF4-FFF2-40B4-BE49-F238E27FC236}">
                <a16:creationId xmlns:a16="http://schemas.microsoft.com/office/drawing/2014/main" id="{DB9ED8FF-2D11-4D3C-AE5C-083E7A16ABED}"/>
              </a:ext>
            </a:extLst>
          </p:cNvPr>
          <p:cNvPicPr>
            <a:picLocks noChangeAspect="1"/>
          </p:cNvPicPr>
          <p:nvPr/>
        </p:nvPicPr>
        <p:blipFill rotWithShape="1">
          <a:blip r:embed="rId4">
            <a:extLst>
              <a:ext uri="{28A0092B-C50C-407E-A947-70E740481C1C}">
                <a14:useLocalDpi xmlns:a14="http://schemas.microsoft.com/office/drawing/2010/main" val="0"/>
              </a:ext>
            </a:extLst>
          </a:blip>
          <a:srcRect t="29197" r="26288" b="49754"/>
          <a:stretch/>
        </p:blipFill>
        <p:spPr>
          <a:xfrm>
            <a:off x="2132433" y="2182368"/>
            <a:ext cx="9937825" cy="4401312"/>
          </a:xfrm>
          <a:prstGeom prst="rect">
            <a:avLst/>
          </a:prstGeom>
        </p:spPr>
      </p:pic>
      <p:sp>
        <p:nvSpPr>
          <p:cNvPr id="8" name="Title 1">
            <a:extLst>
              <a:ext uri="{FF2B5EF4-FFF2-40B4-BE49-F238E27FC236}">
                <a16:creationId xmlns:a16="http://schemas.microsoft.com/office/drawing/2014/main" id="{28D2EA2E-47D2-91FA-0F00-94E7B05D694A}"/>
              </a:ext>
            </a:extLst>
          </p:cNvPr>
          <p:cNvSpPr>
            <a:spLocks noGrp="1"/>
          </p:cNvSpPr>
          <p:nvPr>
            <p:ph type="title"/>
          </p:nvPr>
        </p:nvSpPr>
        <p:spPr>
          <a:xfrm>
            <a:off x="472440" y="365125"/>
            <a:ext cx="3648456" cy="1817243"/>
          </a:xfrm>
        </p:spPr>
        <p:txBody>
          <a:bodyPr>
            <a:normAutofit/>
          </a:bodyPr>
          <a:lstStyle/>
          <a:p>
            <a:r>
              <a:rPr lang="en-US" dirty="0"/>
              <a:t>Diagram D2 p2</a:t>
            </a:r>
            <a:br>
              <a:rPr lang="en-US" dirty="0"/>
            </a:br>
            <a:br>
              <a:rPr lang="en-US" dirty="0"/>
            </a:br>
            <a:r>
              <a:rPr lang="en-US" sz="2400" dirty="0"/>
              <a:t>Page Layouts</a:t>
            </a:r>
            <a:endParaRPr lang="en-US" dirty="0"/>
          </a:p>
        </p:txBody>
      </p:sp>
      <p:pic>
        <p:nvPicPr>
          <p:cNvPr id="10" name="Audio 9">
            <a:hlinkClick r:id="" action="ppaction://media"/>
            <a:extLst>
              <a:ext uri="{FF2B5EF4-FFF2-40B4-BE49-F238E27FC236}">
                <a16:creationId xmlns:a16="http://schemas.microsoft.com/office/drawing/2014/main" id="{A8A60677-056B-7DF9-A871-FA1B4EDA27F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77875927"/>
      </p:ext>
    </p:extLst>
  </p:cSld>
  <p:clrMapOvr>
    <a:masterClrMapping/>
  </p:clrMapOvr>
  <mc:AlternateContent xmlns:mc="http://schemas.openxmlformats.org/markup-compatibility/2006">
    <mc:Choice xmlns:p14="http://schemas.microsoft.com/office/powerpoint/2010/main" Requires="p14">
      <p:transition spd="slow" p14:dur="2000" advTm="26356"/>
    </mc:Choice>
    <mc:Fallback>
      <p:transition spd="slow" advTm="26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8D2EA2E-47D2-91FA-0F00-94E7B05D694A}"/>
              </a:ext>
            </a:extLst>
          </p:cNvPr>
          <p:cNvSpPr>
            <a:spLocks noGrp="1"/>
          </p:cNvSpPr>
          <p:nvPr>
            <p:ph type="title"/>
          </p:nvPr>
        </p:nvSpPr>
        <p:spPr>
          <a:xfrm>
            <a:off x="472440" y="365125"/>
            <a:ext cx="3648456" cy="1817243"/>
          </a:xfrm>
        </p:spPr>
        <p:txBody>
          <a:bodyPr>
            <a:normAutofit/>
          </a:bodyPr>
          <a:lstStyle/>
          <a:p>
            <a:r>
              <a:rPr lang="en-US" dirty="0"/>
              <a:t>Diagram D2 p3</a:t>
            </a:r>
            <a:br>
              <a:rPr lang="en-US" dirty="0"/>
            </a:br>
            <a:br>
              <a:rPr lang="en-US" dirty="0"/>
            </a:br>
            <a:r>
              <a:rPr lang="en-US" sz="2400" dirty="0"/>
              <a:t>Page Layouts</a:t>
            </a:r>
            <a:endParaRPr lang="en-US" dirty="0"/>
          </a:p>
        </p:txBody>
      </p:sp>
      <p:pic>
        <p:nvPicPr>
          <p:cNvPr id="3" name="Picture 2" descr="A screenshot of a computer screen&#10;&#10;Description automatically generated">
            <a:extLst>
              <a:ext uri="{FF2B5EF4-FFF2-40B4-BE49-F238E27FC236}">
                <a16:creationId xmlns:a16="http://schemas.microsoft.com/office/drawing/2014/main" id="{6B79A451-8BF3-F79A-9F1A-E8C8021A327F}"/>
              </a:ext>
            </a:extLst>
          </p:cNvPr>
          <p:cNvPicPr>
            <a:picLocks noChangeAspect="1"/>
          </p:cNvPicPr>
          <p:nvPr/>
        </p:nvPicPr>
        <p:blipFill rotWithShape="1">
          <a:blip r:embed="rId4">
            <a:extLst>
              <a:ext uri="{28A0092B-C50C-407E-A947-70E740481C1C}">
                <a14:useLocalDpi xmlns:a14="http://schemas.microsoft.com/office/drawing/2010/main" val="0"/>
              </a:ext>
            </a:extLst>
          </a:blip>
          <a:srcRect t="53827" r="24343" b="22716"/>
          <a:stretch/>
        </p:blipFill>
        <p:spPr>
          <a:xfrm>
            <a:off x="2462784" y="2000158"/>
            <a:ext cx="9570720" cy="4602025"/>
          </a:xfrm>
          <a:prstGeom prst="rect">
            <a:avLst/>
          </a:prstGeom>
        </p:spPr>
      </p:pic>
      <p:pic>
        <p:nvPicPr>
          <p:cNvPr id="10" name="Audio 9">
            <a:hlinkClick r:id="" action="ppaction://media"/>
            <a:extLst>
              <a:ext uri="{FF2B5EF4-FFF2-40B4-BE49-F238E27FC236}">
                <a16:creationId xmlns:a16="http://schemas.microsoft.com/office/drawing/2014/main" id="{AB95026A-9667-1610-A0C7-61F829F3586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73151056"/>
      </p:ext>
    </p:extLst>
  </p:cSld>
  <p:clrMapOvr>
    <a:masterClrMapping/>
  </p:clrMapOvr>
  <mc:AlternateContent xmlns:mc="http://schemas.openxmlformats.org/markup-compatibility/2006">
    <mc:Choice xmlns:p14="http://schemas.microsoft.com/office/powerpoint/2010/main" Requires="p14">
      <p:transition spd="slow" p14:dur="2000" advTm="33954"/>
    </mc:Choice>
    <mc:Fallback>
      <p:transition spd="slow" advTm="33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528</Words>
  <Application>Microsoft Office PowerPoint</Application>
  <PresentationFormat>Widescreen</PresentationFormat>
  <Paragraphs>78</Paragraphs>
  <Slides>15</Slides>
  <Notes>9</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Project: A Japanese Study-Dictionary</vt:lpstr>
      <vt:lpstr>PowerPoint Presentation</vt:lpstr>
      <vt:lpstr>Project Abstract</vt:lpstr>
      <vt:lpstr>User Stories</vt:lpstr>
      <vt:lpstr>Diagram D0  Basic Functionality</vt:lpstr>
      <vt:lpstr>Diagram D1  Page Functionalities &amp; Transitions</vt:lpstr>
      <vt:lpstr>Diagram D2 p1  Page Layouts</vt:lpstr>
      <vt:lpstr>Diagram D2 p2  Page Layouts</vt:lpstr>
      <vt:lpstr>Diagram D2 p3  Page Layouts</vt:lpstr>
      <vt:lpstr>Diagram D2 p4  Page Layouts &amp; Database Structure Draft</vt:lpstr>
      <vt:lpstr>Major Constraints</vt:lpstr>
      <vt:lpstr>Current Progress</vt:lpstr>
      <vt:lpstr>Expected Accomplishments for Fall Term</vt:lpstr>
      <vt:lpstr>Division of Work</vt:lpstr>
      <vt:lpstr>Expected Demo at Expo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Resch</dc:creator>
  <cp:lastModifiedBy>Andrew Resch</cp:lastModifiedBy>
  <cp:revision>25</cp:revision>
  <dcterms:created xsi:type="dcterms:W3CDTF">2023-10-18T16:31:09Z</dcterms:created>
  <dcterms:modified xsi:type="dcterms:W3CDTF">2023-10-22T23:18:28Z</dcterms:modified>
</cp:coreProperties>
</file>

<file path=docProps/thumbnail.jpeg>
</file>